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7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4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8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8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3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3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33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4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D0C8-215D-4788-AF86-DEE03F7BFDB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4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1709" y="1149927"/>
            <a:ext cx="6650182" cy="4218204"/>
          </a:xfrm>
        </p:spPr>
        <p:txBody>
          <a:bodyPr>
            <a:normAutofit lnSpcReduction="10000"/>
          </a:bodyPr>
          <a:lstStyle/>
          <a:p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</a:t>
            </a:r>
            <a: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муниципального бюджетного дошкольного образовательного учреждения детского сада комбинированного вида № 4 станицы Должанской муниципального образования </a:t>
            </a:r>
            <a:r>
              <a:rPr lang="ru-RU" sz="26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для детей 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младшей, средней, разновозрастной старшей подготовительной к школе группы</a:t>
            </a:r>
            <a: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 </a:t>
            </a:r>
            <a: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 лет и до конца образовательных отношений </a:t>
            </a:r>
          </a:p>
          <a:p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учебный год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" y="0"/>
            <a:ext cx="5470303" cy="3574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180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7880"/>
            <a:ext cx="10515600" cy="5060083"/>
          </a:xfrm>
        </p:spPr>
        <p:txBody>
          <a:bodyPr>
            <a:normAutofit fontScale="92500" lnSpcReduction="1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дошкольного образования (далее – ООП ДО) муниципального бюджетного дошкольного образовательного учреждения детского сада комбинированного вида № 4 станицы Должанской муниципального образования </a:t>
            </a:r>
            <a:r>
              <a:rPr lang="ru-RU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 (далее – ДОУ) это локальный акт, который определяет содержание и организацию образовательной деятельности ДОУ в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младшей, средней, разновозрастной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старшей подготовительной к школе группах общеразвивающей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направленности для детей (от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лет и до конца образовательных отношений).</a:t>
            </a:r>
            <a:endParaRPr lang="ru-RU" sz="2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Программа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цель, задачи, планируемые результаты, содержание и организацию образовательной деятельности на уровне дошкольного образования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младшей, средней, разновозрастной старшей подготовительной к школе группах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 направленности, включает обязательную часть и часть, формируемую участниками образовательных отношений . Содержание реализуется в формах, специфичных для детей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возрастных групп. </a:t>
            </a:r>
            <a:endParaRPr lang="ru-RU" sz="2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 детей, на которых ориентирована 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b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151553"/>
              </p:ext>
            </p:extLst>
          </p:nvPr>
        </p:nvGraphicFramePr>
        <p:xfrm>
          <a:off x="1904133" y="1912360"/>
          <a:ext cx="9705975" cy="377695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234911">
                  <a:extLst>
                    <a:ext uri="{9D8B030D-6E8A-4147-A177-3AD203B41FA5}">
                      <a16:colId xmlns:a16="http://schemas.microsoft.com/office/drawing/2014/main" val="2170688137"/>
                    </a:ext>
                  </a:extLst>
                </a:gridCol>
                <a:gridCol w="1355588">
                  <a:extLst>
                    <a:ext uri="{9D8B030D-6E8A-4147-A177-3AD203B41FA5}">
                      <a16:colId xmlns:a16="http://schemas.microsoft.com/office/drawing/2014/main" val="4265514023"/>
                    </a:ext>
                  </a:extLst>
                </a:gridCol>
                <a:gridCol w="1178715">
                  <a:extLst>
                    <a:ext uri="{9D8B030D-6E8A-4147-A177-3AD203B41FA5}">
                      <a16:colId xmlns:a16="http://schemas.microsoft.com/office/drawing/2014/main" val="1907343073"/>
                    </a:ext>
                  </a:extLst>
                </a:gridCol>
                <a:gridCol w="863526">
                  <a:extLst>
                    <a:ext uri="{9D8B030D-6E8A-4147-A177-3AD203B41FA5}">
                      <a16:colId xmlns:a16="http://schemas.microsoft.com/office/drawing/2014/main" val="1246951890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3666508568"/>
                    </a:ext>
                  </a:extLst>
                </a:gridCol>
                <a:gridCol w="1510146">
                  <a:extLst>
                    <a:ext uri="{9D8B030D-6E8A-4147-A177-3AD203B41FA5}">
                      <a16:colId xmlns:a16="http://schemas.microsoft.com/office/drawing/2014/main" val="1090678056"/>
                    </a:ext>
                  </a:extLst>
                </a:gridCol>
                <a:gridCol w="1482435">
                  <a:extLst>
                    <a:ext uri="{9D8B030D-6E8A-4147-A177-3AD203B41FA5}">
                      <a16:colId xmlns:a16="http://schemas.microsoft.com/office/drawing/2014/main" val="2390766383"/>
                    </a:ext>
                  </a:extLst>
                </a:gridCol>
              </a:tblGrid>
              <a:tr h="77013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 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  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групп </a:t>
                      </a:r>
                      <a:endParaRPr lang="ru-RU" sz="20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детей 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Предельная наполняемость</a:t>
                      </a:r>
                      <a:endParaRPr lang="ru-RU" sz="20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375056"/>
                  </a:ext>
                </a:extLst>
              </a:tr>
              <a:tr h="369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20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девочек </a:t>
                      </a:r>
                      <a:endParaRPr lang="ru-RU" sz="20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мальчиков</a:t>
                      </a:r>
                      <a:endParaRPr lang="ru-RU" sz="20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708709"/>
                  </a:ext>
                </a:extLst>
              </a:tr>
              <a:tr h="661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Младшая группа</a:t>
                      </a:r>
                      <a:endParaRPr lang="ru-RU" sz="20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3 до 4 лет </a:t>
                      </a:r>
                      <a:endParaRPr lang="ru-RU" sz="20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183851"/>
                  </a:ext>
                </a:extLst>
              </a:tr>
              <a:tr h="661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 группа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4 до 5 лет 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429442"/>
                  </a:ext>
                </a:extLst>
              </a:tr>
              <a:tr h="1314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Разновозрастная старшая подготовительная к школе группа</a:t>
                      </a:r>
                      <a:endParaRPr lang="ru-RU" sz="20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5 до 8 лет </a:t>
                      </a:r>
                      <a:endParaRPr lang="ru-RU" sz="20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703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1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программы </a:t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71599"/>
            <a:ext cx="8188036" cy="487680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спроектирована в соответствии с ФГОС ДО, с учётом Примерной основной образовательной программы дошкольного образования (протокол от 20.05.2015 г.), а также особенностей ДОУ, региона, образовательных потребностей и запросов родителей воспитанников и следующих программ и методических пособий: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Обязательная часть: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программа дошкольного образования «От рождения до школы» под редакцией Н.Е. </a:t>
            </a:r>
            <a:r>
              <a:rPr lang="ru-RU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Т.С. Комаровой, Э.М. Дорофеевой. – М.: МОЗАИКА - СИНТЕЗ, 2020 </a:t>
            </a:r>
            <a:endParaRPr lang="ru-RU" sz="26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Парциальная программа музыкального </a:t>
            </a:r>
            <a:endParaRPr lang="ru-RU" sz="26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воспитания 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«Ладушки» </a:t>
            </a:r>
            <a:r>
              <a:rPr lang="ru-RU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Каплунова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И.М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Новоскольцева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И.А. </a:t>
            </a:r>
          </a:p>
          <a:p>
            <a:pPr marL="0" indent="0"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8435">
            <a:off x="8910025" y="648153"/>
            <a:ext cx="3378852" cy="269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241">
            <a:off x="8645236" y="4410632"/>
            <a:ext cx="3263158" cy="2447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8031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0" y="263237"/>
            <a:ext cx="11208328" cy="1269459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спроектирована в соответствии с ФГОС ДО, с учётом особенностей ДОУ, региона, образовательных потребностей и запросов родителей воспитанников и следующих программ: </a:t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Программы, формируемая участниками образовательных отношений, представлена следующими парциальными программами:</a:t>
            </a:r>
            <a:b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2759" y="1227809"/>
            <a:ext cx="8055197" cy="4646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пожаловать в экологию! Парциальная программа работы по формированию экологической культуры у детей дошкольного возраста. </a:t>
            </a:r>
            <a:r>
              <a:rPr lang="ru-RU" sz="26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Воронкевич</a:t>
            </a: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О.А. – СПб.: «ДЕТСТВО-ПРЕСС», </a:t>
            </a:r>
            <a:r>
              <a:rPr lang="ru-RU" sz="26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Парциальная </a:t>
            </a: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экологического воспитания в детском саду «Юный эколог», С.Н. Николаева,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М.: </a:t>
            </a:r>
            <a:r>
              <a:rPr lang="ru-RU" sz="26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Мозаика-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</a:t>
            </a: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2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речи дошкольников О.У. Ушакова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М.: ТЦ Сфера, </a:t>
            </a:r>
            <a:r>
              <a:rPr lang="ru-RU" sz="26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2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художественного воспитания, обучения и развития детей 2-7 лет «Цветные ладошки», под редакцией И.А. Лыкова. М.:ИД «Цветной мир», 2019</a:t>
            </a:r>
            <a:endParaRPr lang="ru-RU" sz="2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1220">
            <a:off x="-65125" y="1737800"/>
            <a:ext cx="2746717" cy="2060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1804" y="4224841"/>
            <a:ext cx="3009324" cy="2256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1319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9805" y="817418"/>
            <a:ext cx="9490363" cy="5179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Методическое пособие. Рисование с детьми 6-7 лет. Конспекты занятий. Д.Н.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Колдина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М.: МОЗАИКА – СИНТЕЗ, 2016.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Методическое пособие. Лепка и аппликация с детьми 6-7 лет. Конспекты занятий. Д.Н.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Колдина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 .: МОЗАИКА – СИНТЕЗ, 2016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Методическое пособие. Рисование с детьми 5-6  лет. Конспекты занятий. Д.Н.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Колдина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М.: МОЗАИКА – СИНТЕЗ, 2016.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Методическое пособие. Лепка с детьми 5-6 лет. Конспекты занятий. Д.Н.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Колдина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 .: МОЗАИКА – СИНТЕЗ, 2016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Методическое пособие. Аппликация  с детьми 5-6 лет. Конспекты занятий. Д.Н.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Колдина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 .: МОЗАИКА – СИНТЕЗ, 2016 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Модифицированная  образовательная программа дошкольного образования по духовно- нравственному и патриотическому  воспитанию дошкольников 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Программа  «Краеведение для дошколят» (для детей 4-7 лет), коллектив педагогов МБДОУ ДСКВ № 15 г. Ейска МО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г. Ейск 2017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Программа ДОУ по духовно – нравственному воспитанию «Православные праздники, как средство приобщения детей к истокам национальной культуры», Е.О. Данилова, Т.В. Довженко, МБДОУ ДС КВ № 18 г. Ейска.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Региональная образовательная программа «Все про то, как мы живем» Романычева Н. В., Головач Л.В.,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Илюхина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Ю.В. Краснодар 2022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4251">
            <a:off x="11999" y="895999"/>
            <a:ext cx="2795805" cy="2096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1297">
            <a:off x="112347" y="4237123"/>
            <a:ext cx="2769177" cy="2076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812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заимодействия </a:t>
            </a:r>
            <a:r>
              <a:rPr lang="ru-RU" sz="3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</a:t>
            </a:r>
            <a:br>
              <a:rPr lang="ru-RU" sz="3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 с семьями воспитанников</a:t>
            </a:r>
            <a:br>
              <a:rPr lang="ru-RU" sz="3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506970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формирования ответственных взаимоотношений с семьями воспитанников и развития компетентности родителей (способности разрешать разные типы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социальнo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-педагогических ситуаций, связанных с воспитанием ребенка); обеспечение права родителей на уважение и понимание, на участие в жизни детского сада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взаимодействия с семьями воспитанников: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педагогических знаний родителей;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участию в жизни ДОУ;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семьям воспитанников в развитии, воспитании и обучении детей;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изучение и пропаганда лучшего семейного опыта. </a:t>
            </a:r>
          </a:p>
          <a:p>
            <a:pPr algn="just"/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58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26" y="166254"/>
            <a:ext cx="9400309" cy="94254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взаимодействия с семьями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796" y="137535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деятельности семьи и ДОУ заложены следующие принципы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-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подход к процессу воспитания ребёнка;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-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ДОУ для родителей;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-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взаимное доверие во взаимоотношениях педагогов и родителей;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-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и доброжелательность друг к другу;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-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подход к каждой семье;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-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 ответственность родителей и педагогов.</a:t>
            </a:r>
          </a:p>
          <a:p>
            <a:pPr algn="just"/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5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178" y="1295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</a:t>
            </a:r>
            <a:r>
              <a:rPr lang="ru-RU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семьями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128138"/>
              </p:ext>
            </p:extLst>
          </p:nvPr>
        </p:nvGraphicFramePr>
        <p:xfrm>
          <a:off x="1219200" y="1288905"/>
          <a:ext cx="10404763" cy="4341038"/>
        </p:xfrm>
        <a:graphic>
          <a:graphicData uri="http://schemas.openxmlformats.org/drawingml/2006/table">
            <a:tbl>
              <a:tblPr firstRow="1" firstCol="1" bandRow="1"/>
              <a:tblGrid>
                <a:gridCol w="2816410">
                  <a:extLst>
                    <a:ext uri="{9D8B030D-6E8A-4147-A177-3AD203B41FA5}">
                      <a16:colId xmlns:a16="http://schemas.microsoft.com/office/drawing/2014/main" val="396603299"/>
                    </a:ext>
                  </a:extLst>
                </a:gridCol>
                <a:gridCol w="7588353">
                  <a:extLst>
                    <a:ext uri="{9D8B030D-6E8A-4147-A177-3AD203B41FA5}">
                      <a16:colId xmlns:a16="http://schemas.microsoft.com/office/drawing/2014/main" val="3473534991"/>
                    </a:ext>
                  </a:extLst>
                </a:gridCol>
              </a:tblGrid>
              <a:tr h="517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Образовательная область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 взаимодействия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11712"/>
                  </a:ext>
                </a:extLst>
              </a:tr>
              <a:tr h="12851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Социально-коммуникативное развитие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Беседа, мониторинговые исследования, посещение семей, день открытых дверей, консультации, родительские собрания, семейные праздники, информационные стенды, выпуск семейных газет, журналов, мастер-классы, создание сайт-страницы, беседы (аудио и видео)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303134"/>
                  </a:ext>
                </a:extLst>
              </a:tr>
              <a:tr h="514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Познавательное развитие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Тренинги, домашние задания, консультации, беседы (аудио и видео), проектная деятельность, сетевые акции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01285"/>
                  </a:ext>
                </a:extLst>
              </a:tr>
              <a:tr h="517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Речевое развитие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Беседы, консультации, стендовая информация, памятки, буклеты, семейное чтение, беседы (аудио и видео)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236317"/>
                  </a:ext>
                </a:extLst>
              </a:tr>
              <a:tr h="514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Художественно-эстетическое развитие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Совместные праздники, развлечения, семейные праздники, участие в творческих выставках,  конференции (аудио и видео)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049314"/>
                  </a:ext>
                </a:extLst>
              </a:tr>
              <a:tr h="771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Физическое развитие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Консультации, бюллетени здоровья, семинары-практикумы, опыты семейного оздоровления, наглядная информация для просвещения родителей, конференции (аудио и видео)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409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290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732</Words>
  <Application>Microsoft Office PowerPoint</Application>
  <PresentationFormat>Широкоэкранный</PresentationFormat>
  <Paragraphs>87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Возрастная категория детей, на которых ориентирована группа </vt:lpstr>
      <vt:lpstr>Используемые программы  </vt:lpstr>
      <vt:lpstr>Программа спроектирована в соответствии с ФГОС ДО, с учётом особенностей ДОУ, региона, образовательных потребностей и запросов родителей воспитанников и следующих программ:  Часть Программы, формируемая участниками образовательных отношений, представлена следующими парциальными программами: </vt:lpstr>
      <vt:lpstr>Презентация PowerPoint</vt:lpstr>
      <vt:lpstr>Взаимодействия педагогического коллектива с семьями воспитанников </vt:lpstr>
      <vt:lpstr>Принципы взаимодействия с семьями</vt:lpstr>
      <vt:lpstr>Формы взаимодействия с семьями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dou4@eysk.edu.ru</dc:creator>
  <cp:lastModifiedBy>dou4@eysk.edu.ru</cp:lastModifiedBy>
  <cp:revision>26</cp:revision>
  <dcterms:created xsi:type="dcterms:W3CDTF">2022-08-26T07:04:51Z</dcterms:created>
  <dcterms:modified xsi:type="dcterms:W3CDTF">2022-08-26T12:04:19Z</dcterms:modified>
</cp:coreProperties>
</file>